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B5E3F7D-C8E6-4EA9-8529-AD801A7743F5}"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3803257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5E3F7D-C8E6-4EA9-8529-AD801A7743F5}"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318238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5E3F7D-C8E6-4EA9-8529-AD801A7743F5}"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229348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5E3F7D-C8E6-4EA9-8529-AD801A7743F5}"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1798869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B5E3F7D-C8E6-4EA9-8529-AD801A7743F5}"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314767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B5E3F7D-C8E6-4EA9-8529-AD801A7743F5}" type="datetimeFigureOut">
              <a:rPr lang="ar-IQ" smtClean="0"/>
              <a:t>06/01/1441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308316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B5E3F7D-C8E6-4EA9-8529-AD801A7743F5}" type="datetimeFigureOut">
              <a:rPr lang="ar-IQ" smtClean="0"/>
              <a:t>06/01/1441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4015015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B5E3F7D-C8E6-4EA9-8529-AD801A7743F5}" type="datetimeFigureOut">
              <a:rPr lang="ar-IQ" smtClean="0"/>
              <a:t>06/01/1441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58600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B5E3F7D-C8E6-4EA9-8529-AD801A7743F5}" type="datetimeFigureOut">
              <a:rPr lang="ar-IQ" smtClean="0"/>
              <a:t>06/01/1441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2069423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5E3F7D-C8E6-4EA9-8529-AD801A7743F5}" type="datetimeFigureOut">
              <a:rPr lang="ar-IQ" smtClean="0"/>
              <a:t>06/01/1441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146318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5E3F7D-C8E6-4EA9-8529-AD801A7743F5}" type="datetimeFigureOut">
              <a:rPr lang="ar-IQ" smtClean="0"/>
              <a:t>06/01/1441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0CE7672-7120-41C7-A5E5-DD178264E5E2}" type="slidenum">
              <a:rPr lang="ar-IQ" smtClean="0"/>
              <a:t>‹#›</a:t>
            </a:fld>
            <a:endParaRPr lang="ar-IQ"/>
          </a:p>
        </p:txBody>
      </p:sp>
    </p:spTree>
    <p:extLst>
      <p:ext uri="{BB962C8B-B14F-4D97-AF65-F5344CB8AC3E}">
        <p14:creationId xmlns:p14="http://schemas.microsoft.com/office/powerpoint/2010/main" val="350599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5E3F7D-C8E6-4EA9-8529-AD801A7743F5}" type="datetimeFigureOut">
              <a:rPr lang="ar-IQ" smtClean="0"/>
              <a:t>06/01/1441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CE7672-7120-41C7-A5E5-DD178264E5E2}" type="slidenum">
              <a:rPr lang="ar-IQ" smtClean="0"/>
              <a:t>‹#›</a:t>
            </a:fld>
            <a:endParaRPr lang="ar-IQ"/>
          </a:p>
        </p:txBody>
      </p:sp>
    </p:spTree>
    <p:extLst>
      <p:ext uri="{BB962C8B-B14F-4D97-AF65-F5344CB8AC3E}">
        <p14:creationId xmlns:p14="http://schemas.microsoft.com/office/powerpoint/2010/main" val="179066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1368151"/>
          </a:xfrm>
        </p:spPr>
        <p:txBody>
          <a:bodyPr>
            <a:normAutofit fontScale="90000"/>
          </a:bodyPr>
          <a:lstStyle/>
          <a:p>
            <a:r>
              <a:rPr lang="ar-IQ" b="1" dirty="0" smtClean="0">
                <a:solidFill>
                  <a:srgbClr val="FF0000"/>
                </a:solidFill>
                <a:effectLst/>
                <a:latin typeface="Times New Roman"/>
                <a:ea typeface="Times New Roman"/>
                <a:cs typeface="Simplified Arabic"/>
              </a:rPr>
              <a:t>الفصل الرابع</a:t>
            </a:r>
            <a:r>
              <a:rPr lang="en-US" sz="3200" dirty="0" smtClean="0">
                <a:effectLst/>
                <a:latin typeface="Times New Roman"/>
                <a:ea typeface="Times New Roman"/>
                <a:cs typeface="Simplified Arabic"/>
              </a:rPr>
              <a:t/>
            </a:r>
            <a:br>
              <a:rPr lang="en-US" sz="3200" dirty="0" smtClean="0">
                <a:effectLst/>
                <a:latin typeface="Times New Roman"/>
                <a:ea typeface="Times New Roman"/>
                <a:cs typeface="Simplified Arabic"/>
              </a:rPr>
            </a:br>
            <a:r>
              <a:rPr lang="ar-IQ" b="1" dirty="0" smtClean="0">
                <a:solidFill>
                  <a:srgbClr val="FF0000"/>
                </a:solidFill>
                <a:effectLst/>
                <a:ea typeface="Times New Roman"/>
                <a:cs typeface="Simplified Arabic"/>
              </a:rPr>
              <a:t>المهارات الاساسية بكرة القدم</a:t>
            </a:r>
            <a:endParaRPr lang="ar-IQ" dirty="0">
              <a:solidFill>
                <a:srgbClr val="FF0000"/>
              </a:solidFill>
            </a:endParaRPr>
          </a:p>
        </p:txBody>
      </p:sp>
      <p:sp>
        <p:nvSpPr>
          <p:cNvPr id="3" name="عنوان فرعي 2"/>
          <p:cNvSpPr>
            <a:spLocks noGrp="1"/>
          </p:cNvSpPr>
          <p:nvPr>
            <p:ph type="subTitle" idx="1"/>
          </p:nvPr>
        </p:nvSpPr>
        <p:spPr>
          <a:xfrm>
            <a:off x="107504" y="1484784"/>
            <a:ext cx="8856984" cy="5184576"/>
          </a:xfrm>
        </p:spPr>
        <p:txBody>
          <a:bodyPr>
            <a:normAutofit fontScale="92500" lnSpcReduction="10000"/>
          </a:bodyPr>
          <a:lstStyle/>
          <a:p>
            <a:pPr indent="457200" algn="just"/>
            <a:r>
              <a:rPr lang="ar-IQ" dirty="0" smtClean="0"/>
              <a:t> </a:t>
            </a:r>
            <a:r>
              <a:rPr lang="ar-IQ" dirty="0" smtClean="0">
                <a:effectLst/>
                <a:latin typeface="Times New Roman"/>
                <a:ea typeface="Times New Roman"/>
                <a:cs typeface="Simplified Arabic"/>
              </a:rPr>
              <a:t>لا شك ان الموهبة هي الاساس ومنطقة لنجاح أي لاعب اضافة الى الجهود المتواصلة التي يبذلها ذلك الموهوب في التدريب ودور المدرب في كشف وصقل وتطوير هذه الموهبة فالتدريب عملية مركبة وصعبة تتركز صعوبتها في وجود الفروق الفردية بين الافراد المدربين والتي تحتاج الى عناية خاصة تبعاً لاختلاف المهارات الفردية والذكاء في طريقة اللعب والمؤهلات البدنية والظروف النفسية وسن اللاعب ، ولكن تبقى المهارات هي متعة لعبة كرة القدم . </a:t>
            </a:r>
            <a:endParaRPr lang="en-US" dirty="0" smtClean="0">
              <a:effectLst/>
              <a:latin typeface="Times New Roman"/>
              <a:ea typeface="Times New Roman"/>
              <a:cs typeface="Simplified Arabic"/>
            </a:endParaRPr>
          </a:p>
          <a:p>
            <a:r>
              <a:rPr lang="ar-IQ" dirty="0" smtClean="0">
                <a:effectLst/>
                <a:ea typeface="Times New Roman"/>
                <a:cs typeface="Simplified Arabic"/>
              </a:rPr>
              <a:t>فالمهارة هي القدرة الفنية والنوعية على انجاز عمل ما ، وهي قابلية الفرد على استخدام معرفته بصورة فعّالة وسهلة خلال الاداء ، وكذلك يمكن ان تعرف بأنها جميع الحركات الضرورية والمفيدة التي يؤديها لاعب كرة القدم بالكرة او بدونها ضمن قانون اللعبة وبأقل وقت ممكن ، </a:t>
            </a:r>
            <a:endParaRPr lang="ar-IQ" dirty="0"/>
          </a:p>
        </p:txBody>
      </p:sp>
    </p:spTree>
    <p:extLst>
      <p:ext uri="{BB962C8B-B14F-4D97-AF65-F5344CB8AC3E}">
        <p14:creationId xmlns:p14="http://schemas.microsoft.com/office/powerpoint/2010/main" val="3770259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552728"/>
          </a:xfrm>
        </p:spPr>
        <p:txBody>
          <a:bodyPr>
            <a:normAutofit fontScale="92500" lnSpcReduction="20000"/>
          </a:bodyPr>
          <a:lstStyle/>
          <a:p>
            <a:pPr marL="0" indent="0" algn="just">
              <a:buNone/>
            </a:pPr>
            <a:endParaRPr lang="ar-IQ"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وتعد المهارات الاساسية أحدى المكونات المهمة للعبة كرة القدم أو هي العامل المهم لتنفيذ خطط اللعب وحسم المباراة ، ويرى مفتي ابراهيم بان المهارات الاساسية بكرة القدم هي عماد الاداء فيها ، وبدون اجادتها بدرجة عالية تصبح مهمة تنفيذ الخطط صعبة فهي الوسيلة الوحيدة لتعامل اللاعب مع الكرة ، وهناك علاقة ارتباط ايجابية بين اجادة المهارات الاساسية وارتفاع مستوى الاداء الخططي ، ونظراً لكثرة الفعاليات وتفرعها الى مهارات هجومية وأخرى دفاعية يقوم بها اللاعب سواء بدون كرة كالانتشار في الملعب وتبادل المراكز واخذ الفراغات والانتقال من الدفاع الى الهجوم في الحالات الهجومية أو للتغطية والإسناد والمراقبة الفردية والانتقال من الهجوم الى الدفاع في الحالات الدفاعية ، أو مهارات بالكرة ، ولأهميتها وكثرتها وتنوعها وما تتطلبه من اداء سريع وقدرة على تغير السرعة واتجاه الركض مما يتطلب التدريب عليها وبشكل مستمر والوصول الى اجادة وإتقان اللاعبين لها ويتفق اغلب الخبراء على أن المهارات الاساسية بالكرة تقسمان هما (المهارات الأساسية الهجومية) و(المهارات الأساسية الدفاعية) إضافة الى المهارات الخاصة بحارس المرمى .</a:t>
            </a:r>
            <a:endParaRPr lang="en-US" dirty="0">
              <a:effectLst/>
              <a:latin typeface="Times New Roman"/>
              <a:ea typeface="Times New Roman"/>
              <a:cs typeface="Simplified Arabic"/>
            </a:endParaRPr>
          </a:p>
        </p:txBody>
      </p:sp>
    </p:spTree>
    <p:extLst>
      <p:ext uri="{BB962C8B-B14F-4D97-AF65-F5344CB8AC3E}">
        <p14:creationId xmlns:p14="http://schemas.microsoft.com/office/powerpoint/2010/main" val="46797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fontScale="85000" lnSpcReduction="20000"/>
          </a:bodyPr>
          <a:lstStyle/>
          <a:p>
            <a:pPr marL="0" indent="0" algn="just">
              <a:buNone/>
            </a:pPr>
            <a:r>
              <a:rPr lang="ar-IQ" sz="3600" b="1" dirty="0" smtClean="0">
                <a:solidFill>
                  <a:srgbClr val="00B050"/>
                </a:solidFill>
                <a:effectLst/>
                <a:latin typeface="Times New Roman"/>
                <a:ea typeface="Times New Roman"/>
                <a:cs typeface="Simplified Arabic"/>
              </a:rPr>
              <a:t>المهارات الاساسية الهجومية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ركل الكرة بالقدم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  أ- التمرير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  ب- التهديف (التصويب)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الاخماد او السيطرة على الكرة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الدحرجة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4- المراوغة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5- ضرب الكرة بالرأس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6- رمية التماس (الرمية الجانبية) .</a:t>
            </a:r>
            <a:endParaRPr lang="en-US" dirty="0" smtClean="0">
              <a:effectLst/>
              <a:latin typeface="Times New Roman"/>
              <a:ea typeface="Times New Roman"/>
              <a:cs typeface="Simplified Arabic"/>
            </a:endParaRPr>
          </a:p>
          <a:p>
            <a:pPr algn="just"/>
            <a:endParaRPr lang="ar-IQ" sz="3600" b="1" dirty="0" smtClean="0">
              <a:solidFill>
                <a:srgbClr val="00B050"/>
              </a:solidFill>
              <a:effectLst/>
              <a:latin typeface="Times New Roman"/>
              <a:ea typeface="Times New Roman"/>
              <a:cs typeface="Simplified Arabic"/>
            </a:endParaRPr>
          </a:p>
          <a:p>
            <a:pPr marL="0" indent="0" algn="just">
              <a:buNone/>
            </a:pPr>
            <a:r>
              <a:rPr lang="ar-IQ" sz="3600" b="1" dirty="0" smtClean="0">
                <a:solidFill>
                  <a:srgbClr val="00B050"/>
                </a:solidFill>
                <a:effectLst/>
                <a:latin typeface="Times New Roman"/>
                <a:ea typeface="Times New Roman"/>
                <a:cs typeface="Simplified Arabic"/>
              </a:rPr>
              <a:t>المهارات الاساسية الدفاعية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قطع الكرة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ابعاد الكرة (التشتيت)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منع المنافس من الدوران . </a:t>
            </a:r>
            <a:endParaRPr lang="en-US" dirty="0" smtClean="0">
              <a:effectLst/>
              <a:latin typeface="Times New Roman"/>
              <a:ea typeface="Times New Roman"/>
              <a:cs typeface="Simplified Arabic"/>
            </a:endParaRPr>
          </a:p>
          <a:p>
            <a:pPr marL="0" indent="0">
              <a:buNone/>
            </a:pPr>
            <a:r>
              <a:rPr lang="ar-IQ" dirty="0" smtClean="0">
                <a:effectLst/>
                <a:ea typeface="Times New Roman"/>
                <a:cs typeface="Simplified Arabic"/>
              </a:rPr>
              <a:t>4- المهاجمة على المنافس . </a:t>
            </a:r>
            <a:endParaRPr lang="ar-IQ" dirty="0"/>
          </a:p>
        </p:txBody>
      </p:sp>
    </p:spTree>
    <p:extLst>
      <p:ext uri="{BB962C8B-B14F-4D97-AF65-F5344CB8AC3E}">
        <p14:creationId xmlns:p14="http://schemas.microsoft.com/office/powerpoint/2010/main" val="42380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fontScale="92500" lnSpcReduction="20000"/>
          </a:bodyPr>
          <a:lstStyle/>
          <a:p>
            <a:pPr marL="0" indent="0" algn="just">
              <a:buNone/>
            </a:pPr>
            <a:r>
              <a:rPr lang="ar-IQ" sz="3600" b="1" dirty="0" smtClean="0">
                <a:solidFill>
                  <a:srgbClr val="C00000"/>
                </a:solidFill>
                <a:effectLst/>
                <a:latin typeface="Times New Roman"/>
                <a:ea typeface="Times New Roman"/>
                <a:cs typeface="Simplified Arabic"/>
              </a:rPr>
              <a:t>أولاً : مهارة ركل كرة بالقدم  </a:t>
            </a:r>
            <a:r>
              <a:rPr lang="en-US" sz="3600" b="1" dirty="0" smtClean="0">
                <a:solidFill>
                  <a:srgbClr val="C00000"/>
                </a:solidFill>
                <a:effectLst/>
                <a:latin typeface="Simplified Arabic"/>
                <a:ea typeface="Times New Roman"/>
                <a:cs typeface="Simplified Arabic"/>
              </a:rPr>
              <a:t>He Kicked the ball with his feet</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تعتبر هذه المهارة من اكثر المهارات استخداماً من قبل اللاعبين الامر الذي يتطلب التركيز لها وإتقانها بشكل سليم ، فالفريق الذي يجيد افراده انواع ركل الكرة بصورة صحيحة ومتقنة يستطيع تنفيذ واجباته الدفاعية والهجومية في الملعب ، أما اغراض أو الهدف من هذه المهارة بأنها تستخدم في التصويب والتمرير وكذلك لإبعاد الكرة (تشتيت) ، وتقسم حركة ركل الكرة الى ثلاث مراحل متتالية ومترابطة وهي (مرحلة الاعداد ، ومرحلة التنفيذ ، ومرحلة انهاء الركلة) , أما انواعها فتقسم الى خمسة أنواع هي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أ- ركل الكرة بوجه القدم الامامي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ب- ركل الكرة بمقدمة القدم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ج- ركل الكرة بالجزء الداخلي للقدم (داخل القدم)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د- ركل الكرة بالجزء الخارجي للقدم (خارج القدم) . </a:t>
            </a:r>
            <a:endParaRPr lang="en-US" dirty="0" smtClean="0">
              <a:effectLst/>
              <a:latin typeface="Times New Roman"/>
              <a:ea typeface="Times New Roman"/>
              <a:cs typeface="Simplified Arabic"/>
            </a:endParaRPr>
          </a:p>
          <a:p>
            <a:pPr marL="0" indent="0">
              <a:buNone/>
            </a:pPr>
            <a:r>
              <a:rPr lang="ar-IQ" dirty="0" smtClean="0">
                <a:effectLst/>
                <a:ea typeface="Times New Roman"/>
                <a:cs typeface="Simplified Arabic"/>
              </a:rPr>
              <a:t>ه- ركل الكرة بكعب القدم . </a:t>
            </a:r>
            <a:endParaRPr lang="ar-IQ" dirty="0"/>
          </a:p>
        </p:txBody>
      </p:sp>
    </p:spTree>
    <p:extLst>
      <p:ext uri="{BB962C8B-B14F-4D97-AF65-F5344CB8AC3E}">
        <p14:creationId xmlns:p14="http://schemas.microsoft.com/office/powerpoint/2010/main" val="3459559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12968" cy="6408712"/>
          </a:xfrm>
        </p:spPr>
        <p:txBody>
          <a:bodyPr>
            <a:normAutofit/>
          </a:bodyPr>
          <a:lstStyle/>
          <a:p>
            <a:pPr marL="0" indent="0" algn="just">
              <a:buNone/>
            </a:pPr>
            <a:r>
              <a:rPr lang="ar-IQ" b="1" dirty="0" smtClean="0">
                <a:effectLst/>
                <a:latin typeface="Times New Roman"/>
                <a:ea typeface="Times New Roman"/>
                <a:cs typeface="Simplified Arabic"/>
              </a:rPr>
              <a:t> طريقة الأداء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يكون الجذع في وضع تقوس الى الأمام مع مرجحة الرجل الراكلة الى الخلف وقدم الارتكاز تكون في المكان المناسب لركل الكرة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ثني الركبتين قليلاً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تكون الذراعان بجانب الجسم للمحافظة على التوازن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4- يكون وجه القدم الراكلة للكرة على خط واحد مع التأكيد ان تكون الرجل الراكلة عمودية على الجزء الامامي للكرة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5- يتجه مشط القدم الى الأسفل مع تثبيت مفصل القدم بقوة اثناء الحركة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 </a:t>
            </a:r>
            <a:endParaRPr lang="en-US" dirty="0" smtClean="0">
              <a:effectLst/>
              <a:latin typeface="Times New Roman"/>
              <a:ea typeface="Times New Roman"/>
              <a:cs typeface="Simplified Arabic"/>
            </a:endParaRPr>
          </a:p>
        </p:txBody>
      </p:sp>
    </p:spTree>
    <p:extLst>
      <p:ext uri="{BB962C8B-B14F-4D97-AF65-F5344CB8AC3E}">
        <p14:creationId xmlns:p14="http://schemas.microsoft.com/office/powerpoint/2010/main" val="306816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336704"/>
          </a:xfrm>
        </p:spPr>
        <p:txBody>
          <a:bodyPr/>
          <a:lstStyle/>
          <a:p>
            <a:pPr marL="0" indent="0">
              <a:buNone/>
            </a:pPr>
            <a:r>
              <a:rPr lang="ar-IQ" dirty="0" smtClean="0"/>
              <a:t> </a:t>
            </a:r>
            <a:r>
              <a:rPr lang="ar-IQ" b="1" dirty="0"/>
              <a:t>الأخطاء الشائعة لمهارة ركل الكرة بالقدم </a:t>
            </a:r>
            <a:endParaRPr lang="ar-IQ" b="1" dirty="0" smtClean="0"/>
          </a:p>
          <a:p>
            <a:pPr marL="0" indent="0">
              <a:buNone/>
            </a:pPr>
            <a:endParaRPr lang="en-US" dirty="0"/>
          </a:p>
          <a:p>
            <a:pPr marL="0" indent="0">
              <a:buNone/>
            </a:pPr>
            <a:r>
              <a:rPr lang="ar-IQ" dirty="0" smtClean="0"/>
              <a:t>1- ارتخاء </a:t>
            </a:r>
            <a:r>
              <a:rPr lang="ar-IQ" dirty="0"/>
              <a:t>القدم اثناء ركل الكرة . </a:t>
            </a:r>
            <a:endParaRPr lang="en-US" dirty="0"/>
          </a:p>
          <a:p>
            <a:pPr marL="0" indent="0">
              <a:buNone/>
            </a:pPr>
            <a:r>
              <a:rPr lang="ar-IQ" dirty="0" smtClean="0"/>
              <a:t>2- وضع </a:t>
            </a:r>
            <a:r>
              <a:rPr lang="ar-IQ" dirty="0"/>
              <a:t>قدم الارتكاز في مكان بعيد عن الكرة وغير مناسب . </a:t>
            </a:r>
            <a:endParaRPr lang="en-US" dirty="0"/>
          </a:p>
          <a:p>
            <a:pPr marL="0" indent="0">
              <a:buNone/>
            </a:pPr>
            <a:r>
              <a:rPr lang="ar-IQ" dirty="0"/>
              <a:t>3- ميل الجذع للخلف اثناء ركل الكرة . </a:t>
            </a:r>
            <a:endParaRPr lang="en-US" dirty="0"/>
          </a:p>
          <a:p>
            <a:pPr marL="0" indent="0">
              <a:buNone/>
            </a:pPr>
            <a:r>
              <a:rPr lang="ar-IQ" dirty="0"/>
              <a:t>4- مرجحة الرجل الراكلة من الركبة وبذلك لا يستعمل مدى المرجحة الناتجة من مفصل الفخذ وهذا يؤدي الى ضعف في القوة </a:t>
            </a:r>
            <a:r>
              <a:rPr lang="ar-IQ" dirty="0" smtClean="0"/>
              <a:t>.</a:t>
            </a:r>
          </a:p>
          <a:p>
            <a:pPr marL="0" indent="0">
              <a:buNone/>
            </a:pPr>
            <a:r>
              <a:rPr lang="ar-IQ" dirty="0" smtClean="0"/>
              <a:t> </a:t>
            </a:r>
            <a:endParaRPr lang="en-US" dirty="0"/>
          </a:p>
          <a:p>
            <a:pPr marL="0" indent="0">
              <a:buNone/>
            </a:pPr>
            <a:r>
              <a:rPr lang="ar-IQ" dirty="0"/>
              <a:t>ملاحظة : جميع الركلات الخلفية سواء من حالة السقوط او الوقوف تؤدى بوجه القدم عند ركل الكرة . </a:t>
            </a:r>
            <a:endParaRPr lang="en-US" dirty="0"/>
          </a:p>
          <a:p>
            <a:pPr marL="0" indent="0">
              <a:buNone/>
            </a:pPr>
            <a:endParaRPr lang="ar-IQ" dirty="0"/>
          </a:p>
        </p:txBody>
      </p:sp>
    </p:spTree>
    <p:extLst>
      <p:ext uri="{BB962C8B-B14F-4D97-AF65-F5344CB8AC3E}">
        <p14:creationId xmlns:p14="http://schemas.microsoft.com/office/powerpoint/2010/main" val="335812897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643</Words>
  <Application>Microsoft Office PowerPoint</Application>
  <PresentationFormat>عرض على الشاشة (3:4)‏</PresentationFormat>
  <Paragraphs>42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الفصل الرابع المهارات الاساسية بكرة القدم</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الصفات البدنية بكرة القدم</dc:title>
  <dc:creator>DR.Wael 2010</dc:creator>
  <cp:lastModifiedBy>DR.Wael 2010</cp:lastModifiedBy>
  <cp:revision>4</cp:revision>
  <dcterms:created xsi:type="dcterms:W3CDTF">2019-09-05T10:36:01Z</dcterms:created>
  <dcterms:modified xsi:type="dcterms:W3CDTF">2019-09-05T11:10:47Z</dcterms:modified>
</cp:coreProperties>
</file>